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"/>
  </p:notesMasterIdLst>
  <p:handoutMasterIdLst>
    <p:handoutMasterId r:id="rId6"/>
  </p:handoutMasterIdLst>
  <p:sldIdLst>
    <p:sldId id="256" r:id="rId2"/>
    <p:sldId id="454" r:id="rId3"/>
    <p:sldId id="465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D000E-4522-42F5-A30C-FD4112C9E8E6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A1AE3-646E-4E55-8078-45F3B20F02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75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5464C-AD28-47DB-B9B4-7396C93513F4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D606A-2EA9-45E5-A3EB-8C89CD74B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51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70E-B2A0-407E-9596-4B4FF926141B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EC4-540F-453B-A3FF-4909B9FF65EE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6735535" y="6229350"/>
            <a:ext cx="2375808" cy="560544"/>
            <a:chOff x="2197471" y="4136520"/>
            <a:chExt cx="7450868" cy="1896565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471" y="4136520"/>
              <a:ext cx="1684342" cy="1896565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9260" y="4879690"/>
              <a:ext cx="5699079" cy="1107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57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70E-B2A0-407E-9596-4B4FF926141B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EC4-540F-453B-A3FF-4909B9FF65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92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70E-B2A0-407E-9596-4B4FF926141B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EC4-540F-453B-A3FF-4909B9FF65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8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70E-B2A0-407E-9596-4B4FF926141B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EC4-540F-453B-A3FF-4909B9FF65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39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70E-B2A0-407E-9596-4B4FF926141B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EC4-540F-453B-A3FF-4909B9FF65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45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70E-B2A0-407E-9596-4B4FF926141B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EC4-540F-453B-A3FF-4909B9FF65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81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70E-B2A0-407E-9596-4B4FF926141B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EC4-540F-453B-A3FF-4909B9FF65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99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70E-B2A0-407E-9596-4B4FF926141B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EC4-540F-453B-A3FF-4909B9FF65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21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70E-B2A0-407E-9596-4B4FF926141B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EC4-540F-453B-A3FF-4909B9FF65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64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70E-B2A0-407E-9596-4B4FF926141B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EC4-540F-453B-A3FF-4909B9FF65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7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70E-B2A0-407E-9596-4B4FF926141B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EC4-540F-453B-A3FF-4909B9FF65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13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3D70E-B2A0-407E-9596-4B4FF926141B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8EC4-540F-453B-A3FF-4909B9FF65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67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30194" y="1736858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ko-K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3600">
                <a:latin typeface="Times New Roman" panose="02020603050405020304" pitchFamily="18" charset="0"/>
                <a:cs typeface="Times New Roman" panose="02020603050405020304" pitchFamily="18" charset="0"/>
              </a:rPr>
              <a:t>hemical - </a:t>
            </a:r>
            <a:r>
              <a:rPr lang="en-US" altLang="ko-K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3600">
                <a:latin typeface="Times New Roman" panose="02020603050405020304" pitchFamily="18" charset="0"/>
                <a:cs typeface="Times New Roman" panose="02020603050405020304" pitchFamily="18" charset="0"/>
              </a:rPr>
              <a:t>esuscitative </a:t>
            </a:r>
            <a:r>
              <a:rPr lang="en-US" altLang="ko-K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ko-KR" sz="3600">
                <a:latin typeface="Times New Roman" panose="02020603050405020304" pitchFamily="18" charset="0"/>
                <a:cs typeface="Times New Roman" panose="02020603050405020304" pitchFamily="18" charset="0"/>
              </a:rPr>
              <a:t>ducation of the </a:t>
            </a:r>
            <a:r>
              <a:rPr lang="en-US" altLang="ko-K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ko-KR" sz="3600">
                <a:latin typeface="Times New Roman" panose="02020603050405020304" pitchFamily="18" charset="0"/>
                <a:cs typeface="Times New Roman" panose="02020603050405020304" pitchFamily="18" charset="0"/>
              </a:rPr>
              <a:t>itally </a:t>
            </a:r>
            <a:r>
              <a:rPr lang="en-US" altLang="ko-K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3600">
                <a:latin typeface="Times New Roman" panose="02020603050405020304" pitchFamily="18" charset="0"/>
                <a:cs typeface="Times New Roman" panose="02020603050405020304" pitchFamily="18" charset="0"/>
              </a:rPr>
              <a:t>njured </a:t>
            </a:r>
            <a:r>
              <a:rPr lang="en-US" altLang="ko-K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ko-KR" sz="3600">
                <a:latin typeface="Times New Roman" panose="02020603050405020304" pitchFamily="18" charset="0"/>
                <a:cs typeface="Times New Roman" panose="02020603050405020304" pitchFamily="18" charset="0"/>
              </a:rPr>
              <a:t>ictims </a:t>
            </a:r>
            <a:r>
              <a:rPr lang="en-US" altLang="ko-K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3600">
                <a:latin typeface="Times New Roman" panose="02020603050405020304" pitchFamily="18" charset="0"/>
                <a:cs typeface="Times New Roman" panose="02020603050405020304" pitchFamily="18" charset="0"/>
              </a:rPr>
              <a:t>sking </a:t>
            </a:r>
            <a:r>
              <a:rPr lang="en-US" altLang="ko-K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3600">
                <a:latin typeface="Times New Roman" panose="02020603050405020304" pitchFamily="18" charset="0"/>
                <a:cs typeface="Times New Roman" panose="02020603050405020304" pitchFamily="18" charset="0"/>
              </a:rPr>
              <a:t>ifesaving-interventions</a:t>
            </a:r>
            <a:b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 </a:t>
            </a:r>
            <a:r>
              <a:rPr lang="en-US" altLang="ko-K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REVIVAL) </a:t>
            </a:r>
            <a:r>
              <a:rPr lang="ko-K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교육 </a:t>
            </a:r>
            <a:r>
              <a:rPr lang="ko-K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시간표</a:t>
            </a:r>
            <a:endParaRPr lang="ko-KR" altLang="en-US" sz="3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7020" y="4054884"/>
            <a:ext cx="8904476" cy="1655762"/>
          </a:xfrm>
        </p:spPr>
        <p:txBody>
          <a:bodyPr>
            <a:normAutofit lnSpcReduction="10000"/>
          </a:bodyPr>
          <a:lstStyle/>
          <a:p>
            <a:endParaRPr lang="en-US" altLang="ko-KR" sz="3200" b="1" dirty="0">
              <a:latin typeface="+mj-ea"/>
            </a:endParaRPr>
          </a:p>
          <a:p>
            <a:endParaRPr lang="en-US" altLang="ko-KR" sz="3200" b="1" dirty="0">
              <a:latin typeface="+mj-ea"/>
            </a:endParaRPr>
          </a:p>
          <a:p>
            <a:r>
              <a:rPr lang="en-US" altLang="ko-KR" sz="3200" b="1" dirty="0">
                <a:latin typeface="+mj-ea"/>
              </a:rPr>
              <a:t>					</a:t>
            </a:r>
            <a:r>
              <a:rPr lang="en-US" altLang="ko-KR" b="1" dirty="0">
                <a:latin typeface="+mj-ea"/>
                <a:ea typeface="+mj-ea"/>
              </a:rPr>
              <a:t>C - MCIREM </a:t>
            </a:r>
            <a:r>
              <a:rPr lang="ko-KR" altLang="en-US" b="1" dirty="0">
                <a:latin typeface="+mj-ea"/>
                <a:ea typeface="+mj-ea"/>
              </a:rPr>
              <a:t>교육 집필 팀</a:t>
            </a:r>
          </a:p>
          <a:p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89" y="0"/>
            <a:ext cx="1482811" cy="173685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44639" cy="174312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639" y="0"/>
            <a:ext cx="2323070" cy="174230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709" y="5217"/>
            <a:ext cx="1303123" cy="173749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462" y="-5445"/>
            <a:ext cx="1306727" cy="174230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0832" y="5536"/>
            <a:ext cx="1302644" cy="17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059" y="72483"/>
            <a:ext cx="8971155" cy="585439"/>
          </a:xfrm>
        </p:spPr>
        <p:txBody>
          <a:bodyPr>
            <a:normAutofit/>
          </a:bodyPr>
          <a:lstStyle/>
          <a:p>
            <a:r>
              <a:rPr lang="ko-KR" altLang="en-US" sz="3300"/>
              <a:t>교육 </a:t>
            </a:r>
            <a:r>
              <a:rPr lang="ko-KR" altLang="en-US" sz="3300" dirty="0"/>
              <a:t>시간표 </a:t>
            </a:r>
            <a:r>
              <a:rPr lang="en-US" altLang="ko-KR" sz="3300" dirty="0"/>
              <a:t>(</a:t>
            </a:r>
            <a:r>
              <a:rPr lang="ko-KR" altLang="en-US" sz="3300" dirty="0"/>
              <a:t>상황에 따라 변동 가능함</a:t>
            </a:r>
            <a:r>
              <a:rPr lang="en-US" altLang="ko-KR" sz="3300" dirty="0"/>
              <a:t>)</a:t>
            </a:r>
            <a:endParaRPr lang="ko-KR" altLang="en-US" dirty="0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6FA16BDE-D690-4D0B-A62C-A77DA0B14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980329"/>
              </p:ext>
            </p:extLst>
          </p:nvPr>
        </p:nvGraphicFramePr>
        <p:xfrm>
          <a:off x="0" y="626463"/>
          <a:ext cx="9144000" cy="588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605">
                  <a:extLst>
                    <a:ext uri="{9D8B030D-6E8A-4147-A177-3AD203B41FA5}">
                      <a16:colId xmlns:a16="http://schemas.microsoft.com/office/drawing/2014/main" val="3152787263"/>
                    </a:ext>
                  </a:extLst>
                </a:gridCol>
                <a:gridCol w="3783324">
                  <a:extLst>
                    <a:ext uri="{9D8B030D-6E8A-4147-A177-3AD203B41FA5}">
                      <a16:colId xmlns:a16="http://schemas.microsoft.com/office/drawing/2014/main" val="2454698706"/>
                    </a:ext>
                  </a:extLst>
                </a:gridCol>
                <a:gridCol w="3030071">
                  <a:extLst>
                    <a:ext uri="{9D8B030D-6E8A-4147-A177-3AD203B41FA5}">
                      <a16:colId xmlns:a16="http://schemas.microsoft.com/office/drawing/2014/main" val="4869435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C-REVIVAL Timetable (</a:t>
                      </a:r>
                      <a:r>
                        <a:rPr lang="ko-KR" altLang="en-US"/>
                        <a:t>오전</a:t>
                      </a:r>
                      <a:r>
                        <a:rPr lang="en-US" altLang="ko-KR"/>
                        <a:t>)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1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주제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담당자 및 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9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9:00 am – 9:20 am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등록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사전 테스트 점검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및 강사진 인사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김한빛 교육 이사</a:t>
                      </a:r>
                      <a:r>
                        <a:rPr lang="en-US" altLang="ko-KR" baseline="0"/>
                        <a:t> </a:t>
                      </a:r>
                    </a:p>
                    <a:p>
                      <a:pPr latinLnBrk="1"/>
                      <a:r>
                        <a:rPr lang="en-US" altLang="ko-KR" baseline="0"/>
                        <a:t>(</a:t>
                      </a:r>
                      <a:r>
                        <a:rPr lang="ko-KR" altLang="en-US" baseline="0"/>
                        <a:t>순천향대학교부천병원</a:t>
                      </a:r>
                      <a:r>
                        <a:rPr lang="en-US" altLang="ko-KR" baseline="0"/>
                        <a:t>) </a:t>
                      </a:r>
                    </a:p>
                    <a:p>
                      <a:pPr latinLnBrk="1"/>
                      <a:r>
                        <a:rPr lang="ko-KR" altLang="en-US" baseline="0"/>
                        <a:t>및 </a:t>
                      </a:r>
                      <a:r>
                        <a:rPr lang="ko-KR" altLang="en-US"/>
                        <a:t>전체 강사진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8341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9:20 am </a:t>
                      </a:r>
                      <a:r>
                        <a:rPr lang="en-US" altLang="ko-KR"/>
                        <a:t>– 9:50 </a:t>
                      </a:r>
                      <a:r>
                        <a:rPr lang="en-US" altLang="ko-KR" dirty="0"/>
                        <a:t>am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ko-KR" altLang="en-US"/>
                        <a:t>영화속의 화학손상</a:t>
                      </a:r>
                      <a:endParaRPr lang="en-US" altLang="ko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김재혁 회장</a:t>
                      </a:r>
                      <a:r>
                        <a:rPr lang="en-US" altLang="ko-KR" baseline="0"/>
                        <a:t>(</a:t>
                      </a:r>
                      <a:r>
                        <a:rPr lang="ko-KR" altLang="en-US" baseline="0"/>
                        <a:t>목포한국병원</a:t>
                      </a:r>
                      <a:r>
                        <a:rPr lang="en-US" altLang="ko-KR" baseline="0"/>
                        <a:t>)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517291"/>
                  </a:ext>
                </a:extLst>
              </a:tr>
              <a:tr h="3318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09:50 </a:t>
                      </a:r>
                      <a:r>
                        <a:rPr lang="en-US" altLang="ko-KR" dirty="0"/>
                        <a:t>am – 10:10 am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화학손상의 현장</a:t>
                      </a:r>
                      <a:r>
                        <a:rPr lang="en-US" altLang="ko-KR" baseline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처치</a:t>
                      </a:r>
                      <a:endParaRPr lang="ko-KR" altLang="en-US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/>
                        <a:t>문성배 국제협력이사</a:t>
                      </a:r>
                      <a:endParaRPr lang="en-US" altLang="ko-KR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(</a:t>
                      </a:r>
                      <a:r>
                        <a:rPr lang="ko-KR" altLang="en-US"/>
                        <a:t>경북대학교병원</a:t>
                      </a:r>
                      <a:r>
                        <a:rPr lang="en-US" altLang="ko-KR"/>
                        <a:t>)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192928"/>
                  </a:ext>
                </a:extLst>
              </a:tr>
              <a:tr h="422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10:10 am </a:t>
                      </a:r>
                      <a:r>
                        <a:rPr lang="en-US" altLang="ko-KR"/>
                        <a:t>– 10:20 am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Break time</a:t>
                      </a:r>
                      <a:r>
                        <a:rPr lang="ko-KR" altLang="en-US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5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10:20 </a:t>
                      </a:r>
                      <a:r>
                        <a:rPr lang="en-US" altLang="ko-KR" dirty="0"/>
                        <a:t>am </a:t>
                      </a:r>
                      <a:r>
                        <a:rPr lang="en-US" altLang="ko-KR"/>
                        <a:t>– 10:50 </a:t>
                      </a:r>
                      <a:r>
                        <a:rPr lang="en-US" altLang="ko-KR" dirty="0"/>
                        <a:t>am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ko-KR" altLang="en-US"/>
                        <a:t>화학 손상으로 인한 전신 독성의 정의와 실제 케이스</a:t>
                      </a:r>
                      <a:endParaRPr lang="en-US" altLang="ko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/>
                        <a:t>문성배 국제협력이사</a:t>
                      </a:r>
                      <a:endParaRPr lang="en-US" altLang="ko-KR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(</a:t>
                      </a:r>
                      <a:r>
                        <a:rPr lang="ko-KR" altLang="en-US"/>
                        <a:t>경북대학교병원</a:t>
                      </a:r>
                      <a:r>
                        <a:rPr lang="en-US" altLang="ko-KR"/>
                        <a:t>)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860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10:50 </a:t>
                      </a:r>
                      <a:r>
                        <a:rPr lang="en-US" altLang="ko-KR" dirty="0"/>
                        <a:t>am </a:t>
                      </a:r>
                      <a:r>
                        <a:rPr lang="en-US" altLang="ko-KR"/>
                        <a:t>– 11:20 am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화학 손상으로 인한 안구 화상의 처치</a:t>
                      </a:r>
                      <a:endParaRPr lang="en-US" altLang="ko-KR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>
                          <a:latin typeface="+mn-ea"/>
                          <a:ea typeface="+mn-ea"/>
                        </a:rPr>
                        <a:t>김지은 총무이사</a:t>
                      </a:r>
                      <a:endParaRPr lang="en-US" altLang="ko-KR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baseline="0"/>
                        <a:t>(</a:t>
                      </a:r>
                      <a:r>
                        <a:rPr lang="ko-KR" altLang="en-US" baseline="0"/>
                        <a:t>동아대학교병원</a:t>
                      </a:r>
                      <a:r>
                        <a:rPr lang="en-US" altLang="ko-KR" baseline="0"/>
                        <a:t>) </a:t>
                      </a:r>
                      <a:endParaRPr lang="en-US" altLang="ko-KR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47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11:20 am – 11:30 am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Break time</a:t>
                      </a:r>
                      <a:r>
                        <a:rPr lang="ko-KR" altLang="en-US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11:30</a:t>
                      </a:r>
                      <a:r>
                        <a:rPr lang="en-US" altLang="ko-KR" baseline="0"/>
                        <a:t> am – 12:00 pm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o-KR" altLang="en-US"/>
                        <a:t>화학물질에 의한 폐손상과 치료전략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/>
                        <a:t>신희준 이사장</a:t>
                      </a:r>
                      <a:endParaRPr lang="en-US" altLang="ko-KR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aseline="0"/>
                        <a:t>(</a:t>
                      </a:r>
                      <a:r>
                        <a:rPr lang="ko-KR" altLang="en-US" baseline="0"/>
                        <a:t>순천향대학교부천병원</a:t>
                      </a:r>
                      <a:r>
                        <a:rPr lang="en-US" altLang="ko-KR" baseline="0"/>
                        <a:t>) 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12:00 pm </a:t>
                      </a:r>
                      <a:r>
                        <a:rPr lang="en-US" altLang="ko-KR"/>
                        <a:t>– 13:00 </a:t>
                      </a:r>
                      <a:r>
                        <a:rPr lang="en-US" altLang="ko-KR" dirty="0"/>
                        <a:t>pm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Lunch time </a:t>
                      </a:r>
                      <a:endParaRPr lang="ko-KR" altLang="en-US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80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0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059" y="72483"/>
            <a:ext cx="8971155" cy="585439"/>
          </a:xfrm>
        </p:spPr>
        <p:txBody>
          <a:bodyPr>
            <a:normAutofit/>
          </a:bodyPr>
          <a:lstStyle/>
          <a:p>
            <a:r>
              <a:rPr lang="ko-KR" altLang="en-US" sz="3300"/>
              <a:t>교육 </a:t>
            </a:r>
            <a:r>
              <a:rPr lang="ko-KR" altLang="en-US" sz="3300" dirty="0"/>
              <a:t>시간표 </a:t>
            </a:r>
            <a:r>
              <a:rPr lang="en-US" altLang="ko-KR" sz="3300" dirty="0"/>
              <a:t>(</a:t>
            </a:r>
            <a:r>
              <a:rPr lang="ko-KR" altLang="en-US" sz="3300" dirty="0"/>
              <a:t>상황에 따라 변동 가능함</a:t>
            </a:r>
            <a:r>
              <a:rPr lang="en-US" altLang="ko-KR" sz="3300" dirty="0"/>
              <a:t>)</a:t>
            </a:r>
            <a:endParaRPr lang="ko-KR" altLang="en-US" dirty="0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6FA16BDE-D690-4D0B-A62C-A77DA0B14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778117"/>
              </p:ext>
            </p:extLst>
          </p:nvPr>
        </p:nvGraphicFramePr>
        <p:xfrm>
          <a:off x="0" y="626463"/>
          <a:ext cx="9144000" cy="5639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605">
                  <a:extLst>
                    <a:ext uri="{9D8B030D-6E8A-4147-A177-3AD203B41FA5}">
                      <a16:colId xmlns:a16="http://schemas.microsoft.com/office/drawing/2014/main" val="3152787263"/>
                    </a:ext>
                  </a:extLst>
                </a:gridCol>
                <a:gridCol w="3061010">
                  <a:extLst>
                    <a:ext uri="{9D8B030D-6E8A-4147-A177-3AD203B41FA5}">
                      <a16:colId xmlns:a16="http://schemas.microsoft.com/office/drawing/2014/main" val="2454698706"/>
                    </a:ext>
                  </a:extLst>
                </a:gridCol>
                <a:gridCol w="3752385">
                  <a:extLst>
                    <a:ext uri="{9D8B030D-6E8A-4147-A177-3AD203B41FA5}">
                      <a16:colId xmlns:a16="http://schemas.microsoft.com/office/drawing/2014/main" val="4869435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C-REVIVAL Timetable (</a:t>
                      </a:r>
                      <a:r>
                        <a:rPr lang="ko-KR" altLang="en-US"/>
                        <a:t>오후</a:t>
                      </a:r>
                      <a:r>
                        <a:rPr lang="en-US" altLang="ko-KR"/>
                        <a:t>)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1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주제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담당자 및 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9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13:00 </a:t>
                      </a:r>
                      <a:r>
                        <a:rPr lang="en-US" altLang="ko-KR" dirty="0"/>
                        <a:t>pm </a:t>
                      </a:r>
                      <a:r>
                        <a:rPr lang="en-US" altLang="ko-KR"/>
                        <a:t>– 13:30 </a:t>
                      </a:r>
                      <a:r>
                        <a:rPr lang="en-US" altLang="ko-KR" dirty="0"/>
                        <a:t>pm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ko-KR" altLang="en-US" sz="18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화학 손상으로 인한 피부 화상의 처치</a:t>
                      </a:r>
                      <a:endParaRPr lang="en-US" altLang="ko-KR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이한유 정보섭외이사</a:t>
                      </a:r>
                      <a:endParaRPr lang="en-US" altLang="ko-KR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aseline="0"/>
                        <a:t>(</a:t>
                      </a:r>
                      <a:r>
                        <a:rPr lang="ko-KR" altLang="en-US" baseline="0"/>
                        <a:t>순천향대학교천안병원</a:t>
                      </a:r>
                      <a:r>
                        <a:rPr lang="en-US" altLang="ko-KR" baseline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8341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13:30 pm – 15:30 </a:t>
                      </a:r>
                      <a:r>
                        <a:rPr lang="en-US" altLang="ko-KR" dirty="0"/>
                        <a:t>p</a:t>
                      </a:r>
                      <a:r>
                        <a:rPr lang="en-US" altLang="ko-KR"/>
                        <a:t>m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ko-KR" altLang="en-US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각론 교육 및 온라인 </a:t>
                      </a:r>
                      <a:r>
                        <a:rPr lang="en-US" altLang="ko-KR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Triage, Test, and Treatment (TTT)</a:t>
                      </a:r>
                      <a:r>
                        <a:rPr lang="ko-KR" altLang="en-US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실습 </a:t>
                      </a:r>
                      <a:endParaRPr lang="en-US" altLang="ko-KR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ko-KR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불산</a:t>
                      </a:r>
                      <a:r>
                        <a:rPr lang="en-US" altLang="ko-KR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신경제</a:t>
                      </a:r>
                      <a:r>
                        <a:rPr lang="en-US" altLang="ko-KR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시안화수소</a:t>
                      </a:r>
                      <a:r>
                        <a:rPr lang="en-US" altLang="ko-KR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포스겐</a:t>
                      </a:r>
                      <a:r>
                        <a:rPr lang="en-US" altLang="ko-KR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ko-KR" b="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b="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메칠이소시아나이트</a:t>
                      </a:r>
                      <a:r>
                        <a:rPr lang="en-US" altLang="ko-KR" b="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b="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수포작용제</a:t>
                      </a:r>
                      <a:r>
                        <a:rPr lang="en-US" altLang="ko-KR" b="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b="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암모니아</a:t>
                      </a:r>
                      <a:r>
                        <a:rPr lang="en-US" altLang="ko-KR" b="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b="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염소</a:t>
                      </a:r>
                      <a:endParaRPr lang="en-US" altLang="ko-KR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학생 수에 맞춰 사전에 편성된 조별 순서에 따라 각각 로테이션 실습 진행</a:t>
                      </a:r>
                      <a:endParaRPr lang="en-US" altLang="ko-KR"/>
                    </a:p>
                    <a:p>
                      <a:pPr latinLnBrk="1"/>
                      <a:r>
                        <a:rPr lang="ko-KR" altLang="en-US"/>
                        <a:t>각 물질 당 실습이론 강의 </a:t>
                      </a:r>
                      <a:r>
                        <a:rPr lang="en-US" altLang="ko-KR"/>
                        <a:t>10</a:t>
                      </a:r>
                      <a:r>
                        <a:rPr lang="ko-KR" altLang="en-US"/>
                        <a:t>분 이내 </a:t>
                      </a:r>
                      <a:endParaRPr lang="en-US" altLang="ko-KR"/>
                    </a:p>
                    <a:p>
                      <a:pPr latinLnBrk="1"/>
                      <a:r>
                        <a:rPr lang="en-US" altLang="ko-KR"/>
                        <a:t>- </a:t>
                      </a:r>
                      <a:r>
                        <a:rPr lang="ko-KR" altLang="en-US"/>
                        <a:t>오프라인 실습교육 </a:t>
                      </a:r>
                      <a:r>
                        <a:rPr lang="en-US" altLang="ko-KR"/>
                        <a:t>-&gt; </a:t>
                      </a:r>
                      <a:r>
                        <a:rPr lang="ko-KR" altLang="en-US"/>
                        <a:t>조별 </a:t>
                      </a:r>
                      <a:r>
                        <a:rPr lang="en-US" altLang="ko-KR"/>
                        <a:t>Room change </a:t>
                      </a:r>
                    </a:p>
                    <a:p>
                      <a:pPr latinLnBrk="1"/>
                      <a:r>
                        <a:rPr lang="en-US" altLang="ko-KR"/>
                        <a:t>- </a:t>
                      </a:r>
                      <a:r>
                        <a:rPr lang="ko-KR" altLang="en-US"/>
                        <a:t>온라인 실습 교육 </a:t>
                      </a:r>
                      <a:r>
                        <a:rPr lang="en-US" altLang="ko-KR"/>
                        <a:t>-&gt; </a:t>
                      </a:r>
                      <a:r>
                        <a:rPr lang="ko-KR" altLang="en-US"/>
                        <a:t>조별 </a:t>
                      </a:r>
                      <a:r>
                        <a:rPr lang="en-US" altLang="ko-KR"/>
                        <a:t>online</a:t>
                      </a:r>
                      <a:r>
                        <a:rPr lang="en-US" altLang="ko-KR" baseline="0"/>
                        <a:t> room change (</a:t>
                      </a:r>
                      <a:r>
                        <a:rPr lang="ko-KR" altLang="en-US" baseline="0"/>
                        <a:t>교육생에게</a:t>
                      </a:r>
                      <a:r>
                        <a:rPr lang="en-US" altLang="ko-KR" baseline="0"/>
                        <a:t> </a:t>
                      </a:r>
                      <a:r>
                        <a:rPr lang="ko-KR" altLang="en-US" baseline="0"/>
                        <a:t>입장주소 교육 당일 공지</a:t>
                      </a:r>
                      <a:r>
                        <a:rPr lang="en-US" altLang="ko-KR" baseline="0"/>
                        <a:t>)</a:t>
                      </a:r>
                      <a:r>
                        <a:rPr lang="ko-KR" altLang="en-US"/>
                        <a:t>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517291"/>
                  </a:ext>
                </a:extLst>
              </a:tr>
              <a:tr h="3318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15:30 pm – 15:40 </a:t>
                      </a:r>
                      <a:r>
                        <a:rPr lang="en-US" altLang="ko-KR" dirty="0"/>
                        <a:t>p</a:t>
                      </a:r>
                      <a:r>
                        <a:rPr lang="en-US" altLang="ko-KR"/>
                        <a:t>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Break</a:t>
                      </a:r>
                      <a:r>
                        <a:rPr lang="en-US" altLang="ko-KR" baseline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time </a:t>
                      </a:r>
                      <a:endParaRPr lang="ko-KR" altLang="en-US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192928"/>
                  </a:ext>
                </a:extLst>
              </a:tr>
              <a:tr h="691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15:40 pm – 16:20 </a:t>
                      </a:r>
                      <a:r>
                        <a:rPr lang="en-US" altLang="ko-KR" dirty="0"/>
                        <a:t>p</a:t>
                      </a:r>
                      <a:r>
                        <a:rPr lang="en-US" altLang="ko-KR"/>
                        <a:t>m </a:t>
                      </a:r>
                      <a:endParaRPr lang="ko-KR" altLang="en-US" dirty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ko-KR"/>
                        <a:t>C-REVIVAL</a:t>
                      </a:r>
                      <a:r>
                        <a:rPr lang="en-US" altLang="ko-KR" baseline="0"/>
                        <a:t> </a:t>
                      </a:r>
                      <a:r>
                        <a:rPr lang="ko-KR" altLang="en-US" baseline="0"/>
                        <a:t>도전 퀴즈 대회 </a:t>
                      </a:r>
                      <a:endParaRPr lang="en-US" altLang="ko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/>
                        <a:t>신희준 이사장</a:t>
                      </a:r>
                      <a:endParaRPr lang="en-US" altLang="ko-KR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aseline="0"/>
                        <a:t>(</a:t>
                      </a:r>
                      <a:r>
                        <a:rPr lang="ko-KR" altLang="en-US" baseline="0"/>
                        <a:t>순천향대학교부천병원</a:t>
                      </a:r>
                      <a:r>
                        <a:rPr lang="en-US" altLang="ko-KR" baseline="0"/>
                        <a:t>) 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5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16:20 </a:t>
                      </a:r>
                      <a:r>
                        <a:rPr lang="en-US" altLang="ko-KR" dirty="0"/>
                        <a:t>p</a:t>
                      </a:r>
                      <a:r>
                        <a:rPr lang="en-US" altLang="ko-KR"/>
                        <a:t>m – 17:00 </a:t>
                      </a:r>
                      <a:r>
                        <a:rPr lang="en-US" altLang="ko-KR" dirty="0"/>
                        <a:t>p</a:t>
                      </a:r>
                      <a:r>
                        <a:rPr lang="en-US" altLang="ko-KR"/>
                        <a:t>m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사후 이론테스트</a:t>
                      </a:r>
                      <a:r>
                        <a:rPr lang="en-US" altLang="ko-KR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o-KR" altLang="en-US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종합설문</a:t>
                      </a:r>
                      <a:r>
                        <a:rPr lang="en-US" altLang="ko-KR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o-KR" altLang="en-US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및 마무리 </a:t>
                      </a:r>
                      <a:endParaRPr lang="ko-KR" altLang="en-US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김한빛 교육이사 </a:t>
                      </a:r>
                      <a:endParaRPr lang="en-US" altLang="ko-KR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aseline="0"/>
                        <a:t>(</a:t>
                      </a:r>
                      <a:r>
                        <a:rPr lang="ko-KR" altLang="en-US" baseline="0"/>
                        <a:t>순천향대학교부천병원</a:t>
                      </a:r>
                      <a:r>
                        <a:rPr lang="en-US" altLang="ko-KR" baseline="0"/>
                        <a:t>) 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860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7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4762</TotalTime>
  <Words>315</Words>
  <Application>Microsoft Office PowerPoint</Application>
  <PresentationFormat>화면 슬라이드 쇼(4:3)</PresentationFormat>
  <Paragraphs>65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Times New Roman</vt:lpstr>
      <vt:lpstr>Office 테마</vt:lpstr>
      <vt:lpstr>Chemical - Resuscitative Education of the Vitally Injured Victims Asking Lifesaving-interventions (C – REVIVAL) 교육 시간표</vt:lpstr>
      <vt:lpstr>교육 시간표 (상황에 따라 변동 가능함)</vt:lpstr>
      <vt:lpstr>교육 시간표 (상황에 따라 변동 가능함)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SCHBC</dc:creator>
  <cp:lastModifiedBy>CEEM</cp:lastModifiedBy>
  <cp:revision>298</cp:revision>
  <dcterms:created xsi:type="dcterms:W3CDTF">2021-05-26T06:58:19Z</dcterms:created>
  <dcterms:modified xsi:type="dcterms:W3CDTF">2022-03-11T06:50:59Z</dcterms:modified>
</cp:coreProperties>
</file>